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4"/>
  </p:notesMasterIdLst>
  <p:handoutMasterIdLst>
    <p:handoutMasterId r:id="rId25"/>
  </p:handoutMasterIdLst>
  <p:sldIdLst>
    <p:sldId id="256" r:id="rId5"/>
    <p:sldId id="281" r:id="rId6"/>
    <p:sldId id="287" r:id="rId7"/>
    <p:sldId id="259" r:id="rId8"/>
    <p:sldId id="311" r:id="rId9"/>
    <p:sldId id="312" r:id="rId10"/>
    <p:sldId id="305" r:id="rId11"/>
    <p:sldId id="308" r:id="rId12"/>
    <p:sldId id="309" r:id="rId13"/>
    <p:sldId id="304" r:id="rId14"/>
    <p:sldId id="262" r:id="rId15"/>
    <p:sldId id="310" r:id="rId16"/>
    <p:sldId id="306" r:id="rId17"/>
    <p:sldId id="307" r:id="rId18"/>
    <p:sldId id="276" r:id="rId19"/>
    <p:sldId id="313" r:id="rId20"/>
    <p:sldId id="318" r:id="rId21"/>
    <p:sldId id="319" r:id="rId22"/>
    <p:sldId id="303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132" autoAdjust="0"/>
    <p:restoredTop sz="94598" autoAdjust="0"/>
  </p:normalViewPr>
  <p:slideViewPr>
    <p:cSldViewPr snapToGrid="0">
      <p:cViewPr>
        <p:scale>
          <a:sx n="69" d="100"/>
          <a:sy n="69" d="100"/>
        </p:scale>
        <p:origin x="690" y="6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58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85"/>
    </p:cViewPr>
  </p:sorterViewPr>
  <p:notesViewPr>
    <p:cSldViewPr snapToGrid="0">
      <p:cViewPr varScale="1">
        <p:scale>
          <a:sx n="65" d="100"/>
          <a:sy n="65" d="100"/>
        </p:scale>
        <p:origin x="3154" y="4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D8E7403-EB4A-4177-AFCE-6A9D7B160C6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C49177-C030-4043-9380-EA6E4C94A16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C7415F-6970-4DE4-93F1-94FEF07D0F1C}" type="datetimeFigureOut">
              <a:rPr lang="en-US" smtClean="0"/>
              <a:t>12/4/2023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4C83CE-EC9B-40C4-BD7A-48797AE5B1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E9A75D-9B4E-4704-98C7-2A42472F118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CC6D6D-E986-427F-AD9C-4E9408DDB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7748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86E6E5-5A19-4AE7-8D4E-049C5315C9A0}" type="datetimeFigureOut">
              <a:rPr lang="en-US" smtClean="0"/>
              <a:t>12/4/2023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5A580F-E35D-42E1-AF82-E41CC201EA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6806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4EE6E-C0DF-4EB1-8875-16F6BF59954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4788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769C21-FF48-4BAC-88E9-1290DC654EB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6551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4EE6E-C0DF-4EB1-8875-16F6BF59954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7283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61EFD6-34B6-4621-AFFD-CC7DD286577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7459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61EFD6-34B6-4621-AFFD-CC7DD286577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1901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4EE6E-C0DF-4EB1-8875-16F6BF59954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2131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4EE6E-C0DF-4EB1-8875-16F6BF59954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7783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24DCA5-A7A8-4689-8651-5E03C020EB3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0292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0439D4E6-49E3-4273-9EDF-AD58558B9F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908651"/>
            <a:ext cx="3620882" cy="3640345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z="4000">
                <a:solidFill>
                  <a:schemeClr val="bg1"/>
                </a:solidFill>
              </a:rPr>
              <a:t>Click to edit Master title style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FE9D8936-4795-43B2-9C32-4BE93A67213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5934" y="5220450"/>
            <a:ext cx="3380437" cy="57074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</a:rPr>
              <a:t>Insert subtitle here</a:t>
            </a:r>
          </a:p>
        </p:txBody>
      </p:sp>
      <p:sp>
        <p:nvSpPr>
          <p:cNvPr id="18" name="Picture Placeholder 16">
            <a:extLst>
              <a:ext uri="{FF2B5EF4-FFF2-40B4-BE49-F238E27FC236}">
                <a16:creationId xmlns:a16="http://schemas.microsoft.com/office/drawing/2014/main" id="{6C8B8511-EE4E-4935-ABB8-E8C2FCB1C46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876158" y="0"/>
            <a:ext cx="7315841" cy="685800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photo here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239FAB6-0B6C-402C-A107-EFFF82281D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ooter Placeholder 6">
            <a:extLst>
              <a:ext uri="{FF2B5EF4-FFF2-40B4-BE49-F238E27FC236}">
                <a16:creationId xmlns:a16="http://schemas.microsoft.com/office/drawing/2014/main" id="{DBE487E6-4032-4195-9823-685A39371B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4" name="Date Placeholder 5">
            <a:extLst>
              <a:ext uri="{FF2B5EF4-FFF2-40B4-BE49-F238E27FC236}">
                <a16:creationId xmlns:a16="http://schemas.microsoft.com/office/drawing/2014/main" id="{C71E06DF-BA1B-43E6-A74C-85231D2EC3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  <a:prstGeom prst="rect">
            <a:avLst/>
          </a:prstGeom>
        </p:spPr>
        <p:txBody>
          <a:bodyPr/>
          <a:lstStyle/>
          <a:p>
            <a:r>
              <a: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2/11/20XX</a:t>
            </a:r>
            <a:endParaRPr lang="en-US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Slide Number Placeholder 7">
            <a:extLst>
              <a:ext uri="{FF2B5EF4-FFF2-40B4-BE49-F238E27FC236}">
                <a16:creationId xmlns:a16="http://schemas.microsoft.com/office/drawing/2014/main" id="{0BD36B16-3F07-4955-8D4D-BC0FD17C1C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/>
          <a:lstStyle/>
          <a:p>
            <a:fld id="{E30AF5A0-43BB-4336-8627-9123B9144D80}" type="slidenum">
              <a:rPr lang="en-US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‹#›</a:t>
            </a:fld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427350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9">
            <a:extLst>
              <a:ext uri="{FF2B5EF4-FFF2-40B4-BE49-F238E27FC236}">
                <a16:creationId xmlns:a16="http://schemas.microsoft.com/office/drawing/2014/main" id="{4246B94A-8C64-4FBA-B409-1F9487E19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087" y="909638"/>
            <a:ext cx="10691813" cy="81019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66F075D-9008-4BD3-A772-7AF7AD667D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4C185B95-5C0F-400E-B7DF-8FF84329073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0100" y="2003375"/>
            <a:ext cx="5094288" cy="5267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Insert subtitle here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BC725AFD-5A48-451D-B91D-9E63953F8E8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00099" y="2551176"/>
            <a:ext cx="5094673" cy="327355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defRPr sz="1800"/>
            </a:lvl1pPr>
          </a:lstStyle>
          <a:p>
            <a:r>
              <a:rPr lang="en-US" dirty="0"/>
              <a:t>Insert text here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6ACDC650-288E-4CF5-8546-9F2D5CEC886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97611" y="2003375"/>
            <a:ext cx="5094288" cy="5267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Insert subtitle here</a:t>
            </a:r>
          </a:p>
        </p:txBody>
      </p:sp>
      <p:sp>
        <p:nvSpPr>
          <p:cNvPr id="17" name="Content Placeholder 10">
            <a:extLst>
              <a:ext uri="{FF2B5EF4-FFF2-40B4-BE49-F238E27FC236}">
                <a16:creationId xmlns:a16="http://schemas.microsoft.com/office/drawing/2014/main" id="{956E1F7E-0B80-40DB-8F21-F06D9DD56264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297226" y="2551176"/>
            <a:ext cx="5094673" cy="327355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defRPr sz="1800"/>
            </a:lvl1pPr>
          </a:lstStyle>
          <a:p>
            <a:r>
              <a:rPr lang="en-US" dirty="0"/>
              <a:t>Insert text here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91B92C0-6B36-412A-9A49-16AB59FFB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ooter Placeholder 7">
            <a:extLst>
              <a:ext uri="{FF2B5EF4-FFF2-40B4-BE49-F238E27FC236}">
                <a16:creationId xmlns:a16="http://schemas.microsoft.com/office/drawing/2014/main" id="{B4EFB36A-E4FD-4966-A091-9BDAF2991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Date Placeholder 6">
            <a:extLst>
              <a:ext uri="{FF2B5EF4-FFF2-40B4-BE49-F238E27FC236}">
                <a16:creationId xmlns:a16="http://schemas.microsoft.com/office/drawing/2014/main" id="{9B52EA1F-D8D0-4F42-B00A-F0E943F82E5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</p:spPr>
        <p:txBody>
          <a:bodyPr/>
          <a:lstStyle/>
          <a:p>
            <a:r>
              <a:rPr lang="en-US"/>
              <a:t>2/11/20XX</a:t>
            </a:r>
          </a:p>
        </p:txBody>
      </p:sp>
      <p:sp>
        <p:nvSpPr>
          <p:cNvPr id="15" name="Slide Number Placeholder 8">
            <a:extLst>
              <a:ext uri="{FF2B5EF4-FFF2-40B4-BE49-F238E27FC236}">
                <a16:creationId xmlns:a16="http://schemas.microsoft.com/office/drawing/2014/main" id="{498A6230-35B8-4147-9494-90708BFC33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/>
          <a:lstStyle/>
          <a:p>
            <a:fld id="{E30AF5A0-43BB-4336-8627-9123B9144D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323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CC332FB-CD3F-4398-958A-CBE45129A1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9">
            <a:extLst>
              <a:ext uri="{FF2B5EF4-FFF2-40B4-BE49-F238E27FC236}">
                <a16:creationId xmlns:a16="http://schemas.microsoft.com/office/drawing/2014/main" id="{E566CA14-5018-43EE-BB8F-E12209B2C3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087" y="909638"/>
            <a:ext cx="10691813" cy="81019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1A76201F-C7C2-400C-BE9B-F185A832CC2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0099" y="2005870"/>
            <a:ext cx="3390161" cy="5267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Insert subtitle here</a:t>
            </a:r>
          </a:p>
        </p:txBody>
      </p:sp>
      <p:sp>
        <p:nvSpPr>
          <p:cNvPr id="9" name="Content Placeholder 10">
            <a:extLst>
              <a:ext uri="{FF2B5EF4-FFF2-40B4-BE49-F238E27FC236}">
                <a16:creationId xmlns:a16="http://schemas.microsoft.com/office/drawing/2014/main" id="{A742F7E8-0787-4D2C-B53F-B62C309ED6D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00099" y="2552345"/>
            <a:ext cx="3390161" cy="327281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defRPr sz="1800"/>
            </a:lvl1pPr>
          </a:lstStyle>
          <a:p>
            <a:r>
              <a:rPr lang="en-US" dirty="0"/>
              <a:t>Insert text here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ED178B9A-B987-49A0-B73F-70B855C4240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400919" y="2005870"/>
            <a:ext cx="3390161" cy="5267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Insert subtitle here</a:t>
            </a:r>
          </a:p>
        </p:txBody>
      </p:sp>
      <p:sp>
        <p:nvSpPr>
          <p:cNvPr id="15" name="Content Placeholder 10">
            <a:extLst>
              <a:ext uri="{FF2B5EF4-FFF2-40B4-BE49-F238E27FC236}">
                <a16:creationId xmlns:a16="http://schemas.microsoft.com/office/drawing/2014/main" id="{407D5990-6E05-4ECC-B930-EA5CF0774CFB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400919" y="2552345"/>
            <a:ext cx="3390161" cy="327281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defRPr sz="1800"/>
            </a:lvl1pPr>
          </a:lstStyle>
          <a:p>
            <a:r>
              <a:rPr lang="en-US" dirty="0"/>
              <a:t>Insert text here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C6A58550-98E5-4548-82F6-EE971733A79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01739" y="2005870"/>
            <a:ext cx="3390161" cy="5267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Insert subtitle here</a:t>
            </a:r>
          </a:p>
        </p:txBody>
      </p:sp>
      <p:sp>
        <p:nvSpPr>
          <p:cNvPr id="16" name="Content Placeholder 10">
            <a:extLst>
              <a:ext uri="{FF2B5EF4-FFF2-40B4-BE49-F238E27FC236}">
                <a16:creationId xmlns:a16="http://schemas.microsoft.com/office/drawing/2014/main" id="{6B90AFA0-EDA3-4F21-A480-F56AA1D0BEB6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8001739" y="2552345"/>
            <a:ext cx="3390161" cy="327281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defRPr sz="1800"/>
            </a:lvl1pPr>
          </a:lstStyle>
          <a:p>
            <a:r>
              <a:rPr lang="en-US" dirty="0"/>
              <a:t>Insert text here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346E7C8-F905-4B13-8FD6-185A041840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7">
            <a:extLst>
              <a:ext uri="{FF2B5EF4-FFF2-40B4-BE49-F238E27FC236}">
                <a16:creationId xmlns:a16="http://schemas.microsoft.com/office/drawing/2014/main" id="{A0E3EE3A-87F3-4F60-90D8-938E4BBC2B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2" name="Date Placeholder 6">
            <a:extLst>
              <a:ext uri="{FF2B5EF4-FFF2-40B4-BE49-F238E27FC236}">
                <a16:creationId xmlns:a16="http://schemas.microsoft.com/office/drawing/2014/main" id="{F1449B0C-8214-4186-9666-E63CCA09094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</p:spPr>
        <p:txBody>
          <a:bodyPr/>
          <a:lstStyle/>
          <a:p>
            <a:r>
              <a:rPr lang="en-US"/>
              <a:t>2/11/20XX</a:t>
            </a:r>
          </a:p>
        </p:txBody>
      </p:sp>
      <p:sp>
        <p:nvSpPr>
          <p:cNvPr id="13" name="Slide Number Placeholder 8">
            <a:extLst>
              <a:ext uri="{FF2B5EF4-FFF2-40B4-BE49-F238E27FC236}">
                <a16:creationId xmlns:a16="http://schemas.microsoft.com/office/drawing/2014/main" id="{F5DDBFC0-CC80-4B03-B5F5-3C57166DC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/>
          <a:lstStyle/>
          <a:p>
            <a:fld id="{E30AF5A0-43BB-4336-8627-9123B9144D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4520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01BF5DB-2BF3-4196-B1CF-82B7CDCC02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987523" y="729692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itle 12">
            <a:extLst>
              <a:ext uri="{FF2B5EF4-FFF2-40B4-BE49-F238E27FC236}">
                <a16:creationId xmlns:a16="http://schemas.microsoft.com/office/drawing/2014/main" id="{168DC13D-FFC6-4CC5-B9F8-B3B096109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87511" y="909639"/>
            <a:ext cx="3703856" cy="1290636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1" name="Picture Placeholder 37">
            <a:extLst>
              <a:ext uri="{FF2B5EF4-FFF2-40B4-BE49-F238E27FC236}">
                <a16:creationId xmlns:a16="http://schemas.microsoft.com/office/drawing/2014/main" id="{F1AD5C34-DDA9-421B-A3C2-4D014B3D3FB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15383" y="723900"/>
            <a:ext cx="3179762" cy="216058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53" name="Picture Placeholder 43">
            <a:extLst>
              <a:ext uri="{FF2B5EF4-FFF2-40B4-BE49-F238E27FC236}">
                <a16:creationId xmlns:a16="http://schemas.microsoft.com/office/drawing/2014/main" id="{11508423-C6F4-4605-9E6D-1ED73334D0F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15383" y="3048000"/>
            <a:ext cx="3178175" cy="30861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57" name="Picture Placeholder 55">
            <a:extLst>
              <a:ext uri="{FF2B5EF4-FFF2-40B4-BE49-F238E27FC236}">
                <a16:creationId xmlns:a16="http://schemas.microsoft.com/office/drawing/2014/main" id="{1692DD91-8169-4A90-9D17-8A60286225FF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040188" y="723900"/>
            <a:ext cx="3371850" cy="3159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54" name="Picture Placeholder 45">
            <a:extLst>
              <a:ext uri="{FF2B5EF4-FFF2-40B4-BE49-F238E27FC236}">
                <a16:creationId xmlns:a16="http://schemas.microsoft.com/office/drawing/2014/main" id="{30A5BEAE-CA80-4FFD-8DD4-5B7413AF51D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039608" y="4038600"/>
            <a:ext cx="3371659" cy="20955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29" name="Content Placeholder 14">
            <a:extLst>
              <a:ext uri="{FF2B5EF4-FFF2-40B4-BE49-F238E27FC236}">
                <a16:creationId xmlns:a16="http://schemas.microsoft.com/office/drawing/2014/main" id="{4B2044C0-1C45-402D-BC20-0EB82BDB4F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87510" y="2380221"/>
            <a:ext cx="3703856" cy="386640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Footer Placeholder 7">
            <a:extLst>
              <a:ext uri="{FF2B5EF4-FFF2-40B4-BE49-F238E27FC236}">
                <a16:creationId xmlns:a16="http://schemas.microsoft.com/office/drawing/2014/main" id="{30EE29E3-4F8E-469E-9B99-E29176094D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5" name="Date Placeholder 6">
            <a:extLst>
              <a:ext uri="{FF2B5EF4-FFF2-40B4-BE49-F238E27FC236}">
                <a16:creationId xmlns:a16="http://schemas.microsoft.com/office/drawing/2014/main" id="{58513823-D81E-4B8B-85E6-EB11EA54DF4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</p:spPr>
        <p:txBody>
          <a:bodyPr/>
          <a:lstStyle/>
          <a:p>
            <a:r>
              <a:rPr lang="en-US"/>
              <a:t>2/11/20XX</a:t>
            </a:r>
          </a:p>
        </p:txBody>
      </p:sp>
      <p:sp>
        <p:nvSpPr>
          <p:cNvPr id="36" name="Slide Number Placeholder 8">
            <a:extLst>
              <a:ext uri="{FF2B5EF4-FFF2-40B4-BE49-F238E27FC236}">
                <a16:creationId xmlns:a16="http://schemas.microsoft.com/office/drawing/2014/main" id="{9D43A613-4A7D-4C9F-B407-154A1FB83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/>
          <a:lstStyle/>
          <a:p>
            <a:fld id="{DE330D17-32E5-404A-9262-6A998ABC08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7067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CA2404A1-BF4E-4858-BD1C-1BEFE71B63D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5325" y="4296094"/>
            <a:ext cx="10782299" cy="110062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B0053544-3012-4C81-98D6-E2665A3A3F5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95324" y="5533242"/>
            <a:ext cx="9972675" cy="54350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0" name="Picture Placeholder 16">
            <a:extLst>
              <a:ext uri="{FF2B5EF4-FFF2-40B4-BE49-F238E27FC236}">
                <a16:creationId xmlns:a16="http://schemas.microsoft.com/office/drawing/2014/main" id="{C177CBDB-952D-484B-B43B-F988558931C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00100" y="727075"/>
            <a:ext cx="5176838" cy="307181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21" name="Picture Placeholder 18">
            <a:extLst>
              <a:ext uri="{FF2B5EF4-FFF2-40B4-BE49-F238E27FC236}">
                <a16:creationId xmlns:a16="http://schemas.microsoft.com/office/drawing/2014/main" id="{D789E88D-76E7-4745-B062-102E233A672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146800" y="727075"/>
            <a:ext cx="5245100" cy="30702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photo here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33A5CE3-0C01-4DBF-926A-2F9BFD043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4144434"/>
            <a:ext cx="10629900" cy="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ooter Placeholder 11">
            <a:extLst>
              <a:ext uri="{FF2B5EF4-FFF2-40B4-BE49-F238E27FC236}">
                <a16:creationId xmlns:a16="http://schemas.microsoft.com/office/drawing/2014/main" id="{083D82F8-F43B-4D01-891B-F77BC6F6F8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Date Placeholder 6">
            <a:extLst>
              <a:ext uri="{FF2B5EF4-FFF2-40B4-BE49-F238E27FC236}">
                <a16:creationId xmlns:a16="http://schemas.microsoft.com/office/drawing/2014/main" id="{B8CBC856-A31F-40C2-B7EA-91B860D3066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2/11/20XX</a:t>
            </a:r>
            <a:endParaRPr lang="en-US" dirty="0"/>
          </a:p>
        </p:txBody>
      </p:sp>
      <p:sp>
        <p:nvSpPr>
          <p:cNvPr id="15" name="Slide Number Placeholder 10">
            <a:extLst>
              <a:ext uri="{FF2B5EF4-FFF2-40B4-BE49-F238E27FC236}">
                <a16:creationId xmlns:a16="http://schemas.microsoft.com/office/drawing/2014/main" id="{966FFB51-C55B-469E-B3C6-1A6369920B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53D7EE4-1EDB-42FD-B6B7-A82C9F31F0F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9773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8695A76E-1EF3-4F47-9E87-6FCAB7D5D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4846" y="860615"/>
            <a:ext cx="5922279" cy="1272986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4000"/>
              <a:t>Click to edit Master title style</a:t>
            </a:r>
            <a:endParaRPr lang="en-US" sz="4000" dirty="0"/>
          </a:p>
        </p:txBody>
      </p:sp>
      <p:sp>
        <p:nvSpPr>
          <p:cNvPr id="18" name="Picture Placeholder 16">
            <a:extLst>
              <a:ext uri="{FF2B5EF4-FFF2-40B4-BE49-F238E27FC236}">
                <a16:creationId xmlns:a16="http://schemas.microsoft.com/office/drawing/2014/main" id="{EAD023B5-9ABC-4D4A-A1AD-D4D83D66219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1" y="1"/>
            <a:ext cx="4876799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photo here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0AFB647-646C-4130-9EF5-C19C686B18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715000" y="738013"/>
            <a:ext cx="56769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09D5546-AD01-4B29-B174-EDA7105100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66943" y="2133600"/>
            <a:ext cx="6005933" cy="377446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C0A0972-FD9A-4E9D-A0A3-BD0AF8C7B7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715000" y="6134100"/>
            <a:ext cx="56769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F3B2F557-7BE5-4154-A82F-928EE54A58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effectLst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DE54A7E3-1026-464C-BB67-2D7F714067E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2/11/20XX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F1723F54-B646-4D12-AEA1-08269C254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/>
          <a:lstStyle/>
          <a:p>
            <a:fld id="{E30AF5A0-43BB-4336-8627-9123B9144D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46485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9">
            <a:extLst>
              <a:ext uri="{FF2B5EF4-FFF2-40B4-BE49-F238E27FC236}">
                <a16:creationId xmlns:a16="http://schemas.microsoft.com/office/drawing/2014/main" id="{C8837BA0-445B-4D04-ADA9-C65084B15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099" y="904730"/>
            <a:ext cx="4152900" cy="165259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10">
            <a:extLst>
              <a:ext uri="{FF2B5EF4-FFF2-40B4-BE49-F238E27FC236}">
                <a16:creationId xmlns:a16="http://schemas.microsoft.com/office/drawing/2014/main" id="{0CFA4CCF-323F-4998-B6BF-56207329CD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3975" y="952368"/>
            <a:ext cx="6257926" cy="177389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FFFF70A-3EED-4002-B2F8-FB8301C80C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Picture Placeholder 17">
            <a:extLst>
              <a:ext uri="{FF2B5EF4-FFF2-40B4-BE49-F238E27FC236}">
                <a16:creationId xmlns:a16="http://schemas.microsoft.com/office/drawing/2014/main" id="{DD78C1EE-0224-4362-B796-4CC7B06992B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00099" y="3048000"/>
            <a:ext cx="5133990" cy="273753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21" name="Picture Placeholder 17">
            <a:extLst>
              <a:ext uri="{FF2B5EF4-FFF2-40B4-BE49-F238E27FC236}">
                <a16:creationId xmlns:a16="http://schemas.microsoft.com/office/drawing/2014/main" id="{2C1748F4-2D05-4407-8CB0-D854F9602DA3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09621" y="3048000"/>
            <a:ext cx="5182278" cy="273753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14" name="Footer Placeholder 7">
            <a:extLst>
              <a:ext uri="{FF2B5EF4-FFF2-40B4-BE49-F238E27FC236}">
                <a16:creationId xmlns:a16="http://schemas.microsoft.com/office/drawing/2014/main" id="{59837BA4-E3C3-4F0D-A113-75128BC03E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5" name="Date Placeholder 1">
            <a:extLst>
              <a:ext uri="{FF2B5EF4-FFF2-40B4-BE49-F238E27FC236}">
                <a16:creationId xmlns:a16="http://schemas.microsoft.com/office/drawing/2014/main" id="{5DA65157-50C9-4A85-912D-6DC9A60619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2/11/20XX</a:t>
            </a:r>
          </a:p>
        </p:txBody>
      </p:sp>
      <p:sp>
        <p:nvSpPr>
          <p:cNvPr id="16" name="Slide Number Placeholder 6">
            <a:extLst>
              <a:ext uri="{FF2B5EF4-FFF2-40B4-BE49-F238E27FC236}">
                <a16:creationId xmlns:a16="http://schemas.microsoft.com/office/drawing/2014/main" id="{9DE415B0-F0C3-4971-8C76-0D54D6407C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/>
          <a:lstStyle/>
          <a:p>
            <a:fld id="{A53D7EE4-1EDB-42FD-B6B7-A82C9F31F0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2096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0">
            <a:extLst>
              <a:ext uri="{FF2B5EF4-FFF2-40B4-BE49-F238E27FC236}">
                <a16:creationId xmlns:a16="http://schemas.microsoft.com/office/drawing/2014/main" id="{6DC3399C-8B0E-4D7D-A955-FB1F37CF36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4643" y="871758"/>
            <a:ext cx="5227171" cy="387114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Subtitle 11">
            <a:extLst>
              <a:ext uri="{FF2B5EF4-FFF2-40B4-BE49-F238E27FC236}">
                <a16:creationId xmlns:a16="http://schemas.microsoft.com/office/drawing/2014/main" id="{13C3C1EB-2C5B-4710-893A-9DD6284D5C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5325" y="4785543"/>
            <a:ext cx="4857857" cy="100565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30" name="Picture Placeholder 28">
            <a:extLst>
              <a:ext uri="{FF2B5EF4-FFF2-40B4-BE49-F238E27FC236}">
                <a16:creationId xmlns:a16="http://schemas.microsoft.com/office/drawing/2014/main" id="{E335E712-C7FD-4BAC-B89C-58AF6594A4E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515100" y="0"/>
            <a:ext cx="5676900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photo here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1E8A8BA-B48F-4CEA-A820-8955D55D05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723900"/>
            <a:ext cx="49149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894FBB1-EC2B-4CAB-AE4E-A7A156244F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6134100"/>
            <a:ext cx="49149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35550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2">
            <a:extLst>
              <a:ext uri="{FF2B5EF4-FFF2-40B4-BE49-F238E27FC236}">
                <a16:creationId xmlns:a16="http://schemas.microsoft.com/office/drawing/2014/main" id="{9D49AB0A-D330-4415-9B9C-C769A852DF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5" y="888999"/>
            <a:ext cx="10798176" cy="1051914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r>
              <a:rPr lang="en-US" dirty="0" err="1"/>
              <a:t>ClICK</a:t>
            </a:r>
            <a:r>
              <a:rPr lang="en-US" dirty="0"/>
              <a:t> TO ADD TITLE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7EFB8CD-537B-4E5E-8F93-82EED2C841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751536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0CA687-1C2C-48EE-99B9-EC8CF30289F1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335088" y="1995488"/>
            <a:ext cx="9521825" cy="40513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19" name="Footer Placeholder 9">
            <a:extLst>
              <a:ext uri="{FF2B5EF4-FFF2-40B4-BE49-F238E27FC236}">
                <a16:creationId xmlns:a16="http://schemas.microsoft.com/office/drawing/2014/main" id="{8135C37F-29C2-41B0-B777-64FAC1F70F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0" name="Date Placeholder 8">
            <a:extLst>
              <a:ext uri="{FF2B5EF4-FFF2-40B4-BE49-F238E27FC236}">
                <a16:creationId xmlns:a16="http://schemas.microsoft.com/office/drawing/2014/main" id="{FAC325DA-0D81-49D1-BDBC-680AF5D62C7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</p:spPr>
        <p:txBody>
          <a:bodyPr/>
          <a:lstStyle/>
          <a:p>
            <a:r>
              <a:rPr lang="en-US"/>
              <a:t>2/11/20XX</a:t>
            </a:r>
          </a:p>
        </p:txBody>
      </p:sp>
      <p:sp>
        <p:nvSpPr>
          <p:cNvPr id="21" name="Slide Number Placeholder 10">
            <a:extLst>
              <a:ext uri="{FF2B5EF4-FFF2-40B4-BE49-F238E27FC236}">
                <a16:creationId xmlns:a16="http://schemas.microsoft.com/office/drawing/2014/main" id="{13980C1F-6344-4AC2-8573-0D9F35314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/>
          <a:lstStyle/>
          <a:p>
            <a:fld id="{0303F77D-1BEF-481A-B8C1-15974ED46E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2756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>
            <a:extLst>
              <a:ext uri="{FF2B5EF4-FFF2-40B4-BE49-F238E27FC236}">
                <a16:creationId xmlns:a16="http://schemas.microsoft.com/office/drawing/2014/main" id="{D5221BF9-9559-4D62-ADC6-2362970143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5" y="888999"/>
            <a:ext cx="10798176" cy="1051914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r>
              <a:rPr lang="en-US" dirty="0" err="1"/>
              <a:t>ClICK</a:t>
            </a:r>
            <a:r>
              <a:rPr lang="en-US" dirty="0"/>
              <a:t> TO ADD TITLE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FB4C3E1-495D-437D-A1DB-87F3028BB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751536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6AAB131D-0F50-4923-96D1-8C59A3D8EEC3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762875" y="2386654"/>
            <a:ext cx="8663075" cy="331089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8" name="Footer Placeholder 9">
            <a:extLst>
              <a:ext uri="{FF2B5EF4-FFF2-40B4-BE49-F238E27FC236}">
                <a16:creationId xmlns:a16="http://schemas.microsoft.com/office/drawing/2014/main" id="{F30DBE8A-9D17-4F79-86F8-9FEA11DF06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FC9023F8-E1A8-4C1E-B745-6658DCD6718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</p:spPr>
        <p:txBody>
          <a:bodyPr/>
          <a:lstStyle/>
          <a:p>
            <a:r>
              <a:rPr lang="en-US"/>
              <a:t>2/11/20XX</a:t>
            </a:r>
          </a:p>
        </p:txBody>
      </p:sp>
      <p:sp>
        <p:nvSpPr>
          <p:cNvPr id="10" name="Slide Number Placeholder 10">
            <a:extLst>
              <a:ext uri="{FF2B5EF4-FFF2-40B4-BE49-F238E27FC236}">
                <a16:creationId xmlns:a16="http://schemas.microsoft.com/office/drawing/2014/main" id="{E51CCEBF-A77A-4DDA-94D4-73646D552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/>
          <a:lstStyle/>
          <a:p>
            <a:fld id="{0303F77D-1BEF-481A-B8C1-15974ED46E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0947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371D84D-B708-4A20-8D50-CDA4E3EC6F9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800476 w 12192000"/>
              <a:gd name="connsiteY0" fmla="*/ 6126480 h 6858000"/>
              <a:gd name="connsiteX1" fmla="*/ 800476 w 12192000"/>
              <a:gd name="connsiteY1" fmla="*/ 6144768 h 6858000"/>
              <a:gd name="connsiteX2" fmla="*/ 11407516 w 12192000"/>
              <a:gd name="connsiteY2" fmla="*/ 6144768 h 6858000"/>
              <a:gd name="connsiteX3" fmla="*/ 11407516 w 12192000"/>
              <a:gd name="connsiteY3" fmla="*/ 6126480 h 6858000"/>
              <a:gd name="connsiteX4" fmla="*/ 800476 w 12192000"/>
              <a:gd name="connsiteY4" fmla="*/ 701040 h 6858000"/>
              <a:gd name="connsiteX5" fmla="*/ 800476 w 12192000"/>
              <a:gd name="connsiteY5" fmla="*/ 746759 h 6858000"/>
              <a:gd name="connsiteX6" fmla="*/ 11407516 w 12192000"/>
              <a:gd name="connsiteY6" fmla="*/ 746759 h 6858000"/>
              <a:gd name="connsiteX7" fmla="*/ 11407516 w 12192000"/>
              <a:gd name="connsiteY7" fmla="*/ 701040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800476" y="6126480"/>
                </a:moveTo>
                <a:lnTo>
                  <a:pt x="800476" y="6144768"/>
                </a:lnTo>
                <a:lnTo>
                  <a:pt x="11407516" y="6144768"/>
                </a:lnTo>
                <a:lnTo>
                  <a:pt x="11407516" y="6126480"/>
                </a:lnTo>
                <a:close/>
                <a:moveTo>
                  <a:pt x="800476" y="701040"/>
                </a:moveTo>
                <a:lnTo>
                  <a:pt x="800476" y="746759"/>
                </a:lnTo>
                <a:lnTo>
                  <a:pt x="11407516" y="746759"/>
                </a:lnTo>
                <a:lnTo>
                  <a:pt x="11407516" y="701040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A03AD3-C316-411C-9844-6C8D950DC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01766" y="1837677"/>
            <a:ext cx="4930901" cy="2334828"/>
          </a:xfrm>
          <a:prstGeom prst="rect">
            <a:avLst/>
          </a:prstGeom>
        </p:spPr>
        <p:txBody>
          <a:bodyPr/>
          <a:lstStyle>
            <a:lvl1pPr algn="r">
              <a:defRPr cap="none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Insert text here</a:t>
            </a:r>
          </a:p>
        </p:txBody>
      </p:sp>
      <p:sp>
        <p:nvSpPr>
          <p:cNvPr id="25" name="Subtitle 2">
            <a:extLst>
              <a:ext uri="{FF2B5EF4-FFF2-40B4-BE49-F238E27FC236}">
                <a16:creationId xmlns:a16="http://schemas.microsoft.com/office/drawing/2014/main" id="{F00A8C60-C81E-4C2C-AB11-00AE1AC04EC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47532" y="4408305"/>
            <a:ext cx="5175797" cy="90942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r">
              <a:buNone/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</a:rPr>
              <a:t>Insert subtitle here</a:t>
            </a:r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9F7D24C8-FDC6-4FCE-85C6-520D64693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450E2155-DD21-4098-82EF-B19C466B239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/>
              <a:t>2/11/20XX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130CB194-35B9-4229-9CFE-5C3B911EC2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A2AE2B76-F97F-4BE2-8670-72276A5F21A5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BDF219B-DD0E-4D26-8B59-3FE43A2525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476" y="723900"/>
            <a:ext cx="10610474" cy="0"/>
          </a:xfrm>
          <a:prstGeom prst="line">
            <a:avLst/>
          </a:prstGeom>
          <a:ln w="44450">
            <a:solidFill>
              <a:srgbClr val="FFFFFF"/>
            </a:solidFill>
          </a:ln>
          <a:effectLst>
            <a:outerShdw blurRad="50800" dist="25400" dir="2700000" sx="99000" sy="99000" algn="tl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31801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2">
            <a:extLst>
              <a:ext uri="{FF2B5EF4-FFF2-40B4-BE49-F238E27FC236}">
                <a16:creationId xmlns:a16="http://schemas.microsoft.com/office/drawing/2014/main" id="{1DFFB204-6AE4-4FC9-9B60-312D7206B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888999"/>
            <a:ext cx="10798176" cy="105191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254F317-DDB0-4841-A973-FFC12960827B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90669" y="1789993"/>
            <a:ext cx="11407487" cy="43513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7B3A45C-71C1-4ADC-89E0-AF6924CA17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ooter Placeholder 9">
            <a:extLst>
              <a:ext uri="{FF2B5EF4-FFF2-40B4-BE49-F238E27FC236}">
                <a16:creationId xmlns:a16="http://schemas.microsoft.com/office/drawing/2014/main" id="{B9239148-0308-46C3-9FF0-4027CC8E85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Date Placeholder 8">
            <a:extLst>
              <a:ext uri="{FF2B5EF4-FFF2-40B4-BE49-F238E27FC236}">
                <a16:creationId xmlns:a16="http://schemas.microsoft.com/office/drawing/2014/main" id="{774C5953-38DD-4451-A5AA-9A578D5936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</p:spPr>
        <p:txBody>
          <a:bodyPr/>
          <a:lstStyle/>
          <a:p>
            <a:r>
              <a:rPr lang="en-US"/>
              <a:t>2/11/20XX</a:t>
            </a:r>
          </a:p>
        </p:txBody>
      </p:sp>
      <p:sp>
        <p:nvSpPr>
          <p:cNvPr id="14" name="Slide Number Placeholder 10">
            <a:extLst>
              <a:ext uri="{FF2B5EF4-FFF2-40B4-BE49-F238E27FC236}">
                <a16:creationId xmlns:a16="http://schemas.microsoft.com/office/drawing/2014/main" id="{39D06D66-ACB3-4B9C-B4EB-FC3EC5BD7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/>
          <a:lstStyle/>
          <a:p>
            <a:fld id="{0303F77D-1BEF-481A-B8C1-15974ED46E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2029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2">
            <a:extLst>
              <a:ext uri="{FF2B5EF4-FFF2-40B4-BE49-F238E27FC236}">
                <a16:creationId xmlns:a16="http://schemas.microsoft.com/office/drawing/2014/main" id="{BCC9BE23-A0EC-4866-A7A4-FD7255EF8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888999"/>
            <a:ext cx="10798176" cy="105191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03BC10E-3DDD-4EC5-BD6D-D8D180BF39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1FD4AD3C-6727-49EE-9625-F87A6B8AE0B7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95326" y="1940913"/>
            <a:ext cx="10798176" cy="40215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489FA96-DDCF-4A83-91EB-4F5F6179F0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Date Placeholder 8">
            <a:extLst>
              <a:ext uri="{FF2B5EF4-FFF2-40B4-BE49-F238E27FC236}">
                <a16:creationId xmlns:a16="http://schemas.microsoft.com/office/drawing/2014/main" id="{F7CC7848-0B2C-4FBE-96B0-0717CC5A9FF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</p:spPr>
        <p:txBody>
          <a:bodyPr/>
          <a:lstStyle/>
          <a:p>
            <a:r>
              <a:rPr lang="en-US"/>
              <a:t>2/11/20XX</a:t>
            </a:r>
          </a:p>
        </p:txBody>
      </p:sp>
      <p:sp>
        <p:nvSpPr>
          <p:cNvPr id="12" name="Slide Number Placeholder 10">
            <a:extLst>
              <a:ext uri="{FF2B5EF4-FFF2-40B4-BE49-F238E27FC236}">
                <a16:creationId xmlns:a16="http://schemas.microsoft.com/office/drawing/2014/main" id="{4CD16377-DD1B-4262-BDAE-760577F5B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/>
          <a:lstStyle/>
          <a:p>
            <a:fld id="{0303F77D-1BEF-481A-B8C1-15974ED46E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0668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DD1378-7C96-4079-B44C-3D86B46575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9448" y="6356350"/>
            <a:ext cx="25925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2/11/20XX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9B6B78-577F-43F5-BAEE-BF72484C98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15383" y="6356350"/>
            <a:ext cx="45397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CC75B8-AF8F-4D8A-9B3D-D1951A64BA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/>
                </a:solidFill>
              </a:defRPr>
            </a:lvl1pPr>
          </a:lstStyle>
          <a:p>
            <a:fld id="{C3DB2ADC-AF19-4574-8C10-79B5B04FCA2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64708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cap="all" spc="3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orient="horz" pos="672">
          <p15:clr>
            <a:srgbClr val="F26B43"/>
          </p15:clr>
        </p15:guide>
        <p15:guide id="4" orient="horz" pos="912">
          <p15:clr>
            <a:srgbClr val="F26B43"/>
          </p15:clr>
        </p15:guide>
        <p15:guide id="5" pos="7176">
          <p15:clr>
            <a:srgbClr val="F26B43"/>
          </p15:clr>
        </p15:guide>
        <p15:guide id="6" pos="504">
          <p15:clr>
            <a:srgbClr val="F26B43"/>
          </p15:clr>
        </p15:guide>
        <p15:guide id="7" orient="horz" pos="3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1.png"/><Relationship Id="rId4" Type="http://schemas.openxmlformats.org/officeDocument/2006/relationships/image" Target="../media/image20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3AE5B2F-2CD3-4E51-91D5-FEF8CE8FEF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908651"/>
            <a:ext cx="3620882" cy="3640345"/>
          </a:xfrm>
        </p:spPr>
        <p:txBody>
          <a:bodyPr>
            <a:normAutofit fontScale="90000"/>
          </a:bodyPr>
          <a:lstStyle/>
          <a:p>
            <a:r>
              <a:rPr lang="en-US" dirty="0"/>
              <a:t>Optimizing Search and Rescue paths in the rocky mountain region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952DE27F-5BED-4BCC-887D-5872F796F6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5934" y="4306956"/>
            <a:ext cx="3380437" cy="1484241"/>
          </a:xfrm>
        </p:spPr>
        <p:txBody>
          <a:bodyPr>
            <a:normAutofit/>
          </a:bodyPr>
          <a:lstStyle/>
          <a:p>
            <a:r>
              <a:rPr lang="en-US" dirty="0"/>
              <a:t>Matthew Knodell</a:t>
            </a:r>
          </a:p>
          <a:p>
            <a:r>
              <a:rPr lang="en-US" dirty="0"/>
              <a:t>Lillian Makhoul</a:t>
            </a:r>
          </a:p>
          <a:p>
            <a:r>
              <a:rPr lang="en-US" dirty="0"/>
              <a:t>Nicholas Rogers</a:t>
            </a:r>
          </a:p>
        </p:txBody>
      </p:sp>
      <p:pic>
        <p:nvPicPr>
          <p:cNvPr id="11" name="Picture Placeholder 10" descr="Flowers in a tree ">
            <a:extLst>
              <a:ext uri="{FF2B5EF4-FFF2-40B4-BE49-F238E27FC236}">
                <a16:creationId xmlns:a16="http://schemas.microsoft.com/office/drawing/2014/main" id="{BC408C47-2E2A-42C6-99D2-EBED0E23C9B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76158" y="0"/>
            <a:ext cx="7315841" cy="6858000"/>
          </a:xfrm>
        </p:spPr>
      </p:pic>
    </p:spTree>
    <p:extLst>
      <p:ext uri="{BB962C8B-B14F-4D97-AF65-F5344CB8AC3E}">
        <p14:creationId xmlns:p14="http://schemas.microsoft.com/office/powerpoint/2010/main" val="16334383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A67E9CB6-16B3-02E1-009F-CE73459A7D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914557"/>
            <a:ext cx="10872665" cy="705780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/>
              <a:t>Shortest Path Model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D38CE4CD-B7E6-B5CE-363F-7B5E6C27F4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8916" y="1810993"/>
            <a:ext cx="6505482" cy="4342410"/>
          </a:xfrm>
          <a:prstGeom prst="rect">
            <a:avLst/>
          </a:prstGeom>
        </p:spPr>
      </p:pic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DCBEB176-F097-F58D-DE41-82361F309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A53D7EE4-1EDB-42FD-B6B7-A82C9F31F0F4}" type="slidenum">
              <a:rPr 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5557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6" name="Picture 12">
            <a:extLst>
              <a:ext uri="{FF2B5EF4-FFF2-40B4-BE49-F238E27FC236}">
                <a16:creationId xmlns:a16="http://schemas.microsoft.com/office/drawing/2014/main" id="{93CFC24D-D814-33A2-206A-38603893F4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-946150" y="1631947"/>
            <a:ext cx="52959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16FD463C-E81C-CD01-7660-8B63B9E359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195576" y="1631947"/>
            <a:ext cx="52959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057018DC-5BFA-42F7-884E-E07F6383A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888999"/>
            <a:ext cx="10798176" cy="1051914"/>
          </a:xfrm>
        </p:spPr>
        <p:txBody>
          <a:bodyPr/>
          <a:lstStyle/>
          <a:p>
            <a:r>
              <a:rPr lang="en-US" dirty="0"/>
              <a:t>Shortest path output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CBB275C9-F7C1-4307-93A0-9B5BB9B01F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/>
          <a:lstStyle/>
          <a:p>
            <a:fld id="{0303F77D-1BEF-481A-B8C1-15974ED46EB7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1044" name="Picture 20">
            <a:extLst>
              <a:ext uri="{FF2B5EF4-FFF2-40B4-BE49-F238E27FC236}">
                <a16:creationId xmlns:a16="http://schemas.microsoft.com/office/drawing/2014/main" id="{E5176225-B2F6-79F1-9CA0-EB27B6C77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2653" y="2371152"/>
            <a:ext cx="4020848" cy="3018729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84403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D4737B-351A-5FE3-3B3A-338436A109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4643" y="871758"/>
            <a:ext cx="3401935" cy="2557241"/>
          </a:xfrm>
        </p:spPr>
        <p:txBody>
          <a:bodyPr/>
          <a:lstStyle/>
          <a:p>
            <a:r>
              <a:rPr lang="en-US" dirty="0"/>
              <a:t>What if we give it an infeasible situation?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B85D7E-EAC9-A429-B8AD-E346AF555E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4643" y="3428999"/>
            <a:ext cx="4849054" cy="2373489"/>
          </a:xfrm>
        </p:spPr>
        <p:txBody>
          <a:bodyPr/>
          <a:lstStyle/>
          <a:p>
            <a:r>
              <a:rPr lang="en-US" dirty="0"/>
              <a:t>Surprise, it breaks.</a:t>
            </a:r>
          </a:p>
          <a:p>
            <a:r>
              <a:rPr lang="en-US" dirty="0"/>
              <a:t>We see negative flow going into some nodes, and flow greater than 1 going into others. </a:t>
            </a:r>
          </a:p>
          <a:p>
            <a:r>
              <a:rPr lang="en-US" dirty="0"/>
              <a:t>The following example uses a start of node 1 and a stop of node 50, but only allows for 2 steps.</a:t>
            </a:r>
          </a:p>
        </p:txBody>
      </p:sp>
      <p:pic>
        <p:nvPicPr>
          <p:cNvPr id="6" name="Picture Placeholder 5" descr="A white paper with black text&#10;&#10;Description automatically generated">
            <a:extLst>
              <a:ext uri="{FF2B5EF4-FFF2-40B4-BE49-F238E27FC236}">
                <a16:creationId xmlns:a16="http://schemas.microsoft.com/office/drawing/2014/main" id="{6A70C0B3-67BA-9C38-6338-862BDDEAF59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639" r="21085"/>
          <a:stretch/>
        </p:blipFill>
        <p:spPr>
          <a:xfrm>
            <a:off x="5770994" y="1478259"/>
            <a:ext cx="6421006" cy="3901479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0231C9-D824-2D67-4595-9CBC96EA0727}"/>
              </a:ext>
            </a:extLst>
          </p:cNvPr>
          <p:cNvSpPr txBox="1">
            <a:spLocks/>
          </p:cNvSpPr>
          <p:nvPr/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53D7EE4-1EDB-42FD-B6B7-A82C9F31F0F4}" type="slidenum">
              <a:rPr lang="en-US" smtClean="0"/>
              <a:pPr algn="r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3573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29FD9F-CC31-6565-A3A6-BB844BD568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5325" y="914557"/>
            <a:ext cx="10872665" cy="70578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Assignment Model</a:t>
            </a:r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F204106C-DAF0-D726-AA00-D96BA572CAA5}"/>
              </a:ext>
            </a:extLst>
          </p:cNvPr>
          <p:cNvSpPr txBox="1">
            <a:spLocks/>
          </p:cNvSpPr>
          <p:nvPr/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53D7EE4-1EDB-42FD-B6B7-A82C9F31F0F4}" type="slidenum">
              <a:rPr lang="en-US" smtClean="0"/>
              <a:pPr algn="r"/>
              <a:t>13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7CAD593-6AAD-A91B-6FE4-CFD7750A75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31"/>
          <a:stretch/>
        </p:blipFill>
        <p:spPr bwMode="auto">
          <a:xfrm>
            <a:off x="827265" y="1810993"/>
            <a:ext cx="10537469" cy="3906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90903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57018DC-5BFA-42F7-884E-E07F6383A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1099211"/>
            <a:ext cx="10798176" cy="1051914"/>
          </a:xfrm>
        </p:spPr>
        <p:txBody>
          <a:bodyPr/>
          <a:lstStyle/>
          <a:p>
            <a:pPr algn="ctr"/>
            <a:r>
              <a:rPr lang="en-US" dirty="0"/>
              <a:t>Assignment problem outputs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CBB275C9-F7C1-4307-93A0-9B5BB9B01F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/>
          <a:lstStyle/>
          <a:p>
            <a:fld id="{0303F77D-1BEF-481A-B8C1-15974ED46EB7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10" name="Content Placeholder 9" descr="A grid with dots and circles&#10;&#10;Description automatically generated">
            <a:extLst>
              <a:ext uri="{FF2B5EF4-FFF2-40B4-BE49-F238E27FC236}">
                <a16:creationId xmlns:a16="http://schemas.microsoft.com/office/drawing/2014/main" id="{1F59D63E-6A52-08E9-D4EC-9998DF6FF633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 rotWithShape="1">
          <a:blip r:embed="rId3"/>
          <a:srcRect l="33817" t="26248" r="41831" b="17505"/>
          <a:stretch/>
        </p:blipFill>
        <p:spPr>
          <a:xfrm>
            <a:off x="4084184" y="2151125"/>
            <a:ext cx="4020458" cy="3995013"/>
          </a:xfrm>
        </p:spPr>
      </p:pic>
    </p:spTree>
    <p:extLst>
      <p:ext uri="{BB962C8B-B14F-4D97-AF65-F5344CB8AC3E}">
        <p14:creationId xmlns:p14="http://schemas.microsoft.com/office/powerpoint/2010/main" val="26411073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E3AB7A6-D559-46CE-B539-B45ED58933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087" y="909638"/>
            <a:ext cx="10691813" cy="810192"/>
          </a:xfrm>
        </p:spPr>
        <p:txBody>
          <a:bodyPr/>
          <a:lstStyle/>
          <a:p>
            <a:r>
              <a:rPr lang="en-US" dirty="0"/>
              <a:t>Uses and limitations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10320AE5-EA43-4ACD-9065-4368B7CCF1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0099" y="2551176"/>
            <a:ext cx="5094673" cy="3273552"/>
          </a:xfrm>
        </p:spPr>
        <p:txBody>
          <a:bodyPr>
            <a:normAutofit/>
          </a:bodyPr>
          <a:lstStyle/>
          <a:p>
            <a:r>
              <a:rPr lang="en-US" dirty="0"/>
              <a:t>The shortest path model is ideal for time-sensitive situations.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The assignment model is ideal for more time-flexible cases, where we want to search surrounding regions.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75960A7F-E4C9-41FC-AD08-55636BBE33BB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297226" y="2551176"/>
            <a:ext cx="5094673" cy="3273552"/>
          </a:xfrm>
        </p:spPr>
        <p:txBody>
          <a:bodyPr>
            <a:normAutofit/>
          </a:bodyPr>
          <a:lstStyle/>
          <a:p>
            <a:r>
              <a:rPr lang="en-US" dirty="0"/>
              <a:t>These paths are very general. In reality, it would vary on a case-to-case basis, specialized to the particular subject and any known history about them.</a:t>
            </a:r>
          </a:p>
          <a:p>
            <a:r>
              <a:rPr lang="en-US" dirty="0"/>
              <a:t>We require a start and end point for this model, which may not always be provided.</a:t>
            </a:r>
          </a:p>
          <a:p>
            <a:r>
              <a:rPr lang="en-US" dirty="0"/>
              <a:t>These models have no bearing on the geographic landscape, as the data available did not provide such.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F2487E21-C525-4E38-A991-F2DA835E4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/>
          <a:lstStyle/>
          <a:p>
            <a:fld id="{E30AF5A0-43BB-4336-8627-9123B9144D80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A6D25B-B75B-25ED-82BC-50BCA3BBFFB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Uses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A535A4E-2D44-7D0C-3DAA-3698AA56265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Limitations</a:t>
            </a:r>
          </a:p>
        </p:txBody>
      </p:sp>
    </p:spTree>
    <p:extLst>
      <p:ext uri="{BB962C8B-B14F-4D97-AF65-F5344CB8AC3E}">
        <p14:creationId xmlns:p14="http://schemas.microsoft.com/office/powerpoint/2010/main" val="26864062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31" name="Straight Connector 1030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3" name="Straight Connector 1032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035" name="Rectangle 1034">
            <a:extLst>
              <a:ext uri="{FF2B5EF4-FFF2-40B4-BE49-F238E27FC236}">
                <a16:creationId xmlns:a16="http://schemas.microsoft.com/office/drawing/2014/main" id="{660EB578-C970-4186-B93C-45851BBC6E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E3AB7A6-D559-46CE-B539-B45ED58933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4846" y="860615"/>
            <a:ext cx="5922279" cy="127298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extensions</a:t>
            </a:r>
          </a:p>
        </p:txBody>
      </p:sp>
      <p:pic>
        <p:nvPicPr>
          <p:cNvPr id="1026" name="Picture 2" descr="A painting of a cabin by a lake&#10;&#10;Description automatically generated">
            <a:extLst>
              <a:ext uri="{FF2B5EF4-FFF2-40B4-BE49-F238E27FC236}">
                <a16:creationId xmlns:a16="http://schemas.microsoft.com/office/drawing/2014/main" id="{DC1C79F7-6249-C0F7-AE33-22783EE489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96" r="32662" b="2"/>
          <a:stretch/>
        </p:blipFill>
        <p:spPr bwMode="auto">
          <a:xfrm>
            <a:off x="20" y="-17929"/>
            <a:ext cx="4876780" cy="687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37" name="Straight Connector 1036">
            <a:extLst>
              <a:ext uri="{FF2B5EF4-FFF2-40B4-BE49-F238E27FC236}">
                <a16:creationId xmlns:a16="http://schemas.microsoft.com/office/drawing/2014/main" id="{CDF57B02-07BB-407B-BB36-06D9C64A67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15000" y="738013"/>
            <a:ext cx="56769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8F16BD-E502-A30D-3BDC-4DA38EB5F7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66943" y="2133600"/>
            <a:ext cx="6005933" cy="3774464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20000"/>
              </a:lnSpc>
            </a:pPr>
            <a:r>
              <a:rPr lang="en-US" dirty="0"/>
              <a:t>Further divide up subregions</a:t>
            </a:r>
            <a:endParaRPr lang="en-US"/>
          </a:p>
          <a:p>
            <a:pPr>
              <a:lnSpc>
                <a:spcPct val="120000"/>
              </a:lnSpc>
            </a:pPr>
            <a:r>
              <a:rPr lang="en-US" dirty="0"/>
              <a:t>Split cases by type of incident (e.g. swift-water rescue, medical aid, recovery)</a:t>
            </a:r>
            <a:endParaRPr lang="en-US"/>
          </a:p>
          <a:p>
            <a:pPr>
              <a:lnSpc>
                <a:spcPct val="120000"/>
              </a:lnSpc>
            </a:pPr>
            <a:r>
              <a:rPr lang="en-US" dirty="0"/>
              <a:t>Introduce multiple rescue teams from defined starting positions</a:t>
            </a:r>
            <a:endParaRPr lang="en-US"/>
          </a:p>
          <a:p>
            <a:pPr>
              <a:lnSpc>
                <a:spcPct val="120000"/>
              </a:lnSpc>
            </a:pPr>
            <a:r>
              <a:rPr lang="en-US" dirty="0"/>
              <a:t>Provide additional constraints for different “types” of teams (aircraft, ground, etc.)</a:t>
            </a:r>
            <a:endParaRPr lang="en-US"/>
          </a:p>
          <a:p>
            <a:pPr>
              <a:lnSpc>
                <a:spcPct val="120000"/>
              </a:lnSpc>
            </a:pPr>
            <a:endParaRPr lang="en-US"/>
          </a:p>
          <a:p>
            <a:pPr>
              <a:lnSpc>
                <a:spcPct val="120000"/>
              </a:lnSpc>
            </a:pPr>
            <a:endParaRPr lang="en-US"/>
          </a:p>
        </p:txBody>
      </p:sp>
      <p:cxnSp>
        <p:nvCxnSpPr>
          <p:cNvPr id="1039" name="Straight Connector 1038">
            <a:extLst>
              <a:ext uri="{FF2B5EF4-FFF2-40B4-BE49-F238E27FC236}">
                <a16:creationId xmlns:a16="http://schemas.microsoft.com/office/drawing/2014/main" id="{C6855964-C920-48EB-8804-74291211C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15000" y="6134100"/>
            <a:ext cx="56769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F2487E21-C525-4E38-A991-F2DA835E4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E30AF5A0-43BB-4336-8627-9123B9144D80}" type="slidenum">
              <a:rPr 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0151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FFF2DA-CE6C-6F48-280D-86E9AF3E7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Expanding our model to a 75x75 grid of subregions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7D16F5-C259-5D27-3E7B-D5D2E9863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3F77D-1BEF-481A-B8C1-15974ED46EB7}" type="slidenum">
              <a:rPr lang="en-US" smtClean="0"/>
              <a:t>17</a:t>
            </a:fld>
            <a:endParaRPr lang="en-US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10DF650B-4914-47F6-1876-04D01F3E22D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95325" y="2699889"/>
            <a:ext cx="11162846" cy="4021586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We are now looking at 5625 regions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Each x-coordinate interval now varies by approximately 2.9 miles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Each y-coordinate interval now varies by approximately 2.8 miles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Each subregion now makes up approximately 8 square miles of the Rocky Mountain Region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Results too large to visualize</a:t>
            </a:r>
          </a:p>
        </p:txBody>
      </p:sp>
    </p:spTree>
    <p:extLst>
      <p:ext uri="{BB962C8B-B14F-4D97-AF65-F5344CB8AC3E}">
        <p14:creationId xmlns:p14="http://schemas.microsoft.com/office/powerpoint/2010/main" val="28951135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4DE55-8BBA-34FD-3B86-C10C5AF66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888999"/>
            <a:ext cx="10798176" cy="1204844"/>
          </a:xfrm>
        </p:spPr>
        <p:txBody>
          <a:bodyPr/>
          <a:lstStyle/>
          <a:p>
            <a:r>
              <a:rPr lang="en-US" dirty="0"/>
              <a:t>Splitting up our data by type of incident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16EAA6-7341-A943-7832-9B7D710137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3F77D-1BEF-481A-B8C1-15974ED46EB7}" type="slidenum">
              <a:rPr lang="en-US" smtClean="0"/>
              <a:t>18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A44ADF7-DC4B-D850-F83D-D26FBBF4BD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490"/>
          <a:stretch/>
        </p:blipFill>
        <p:spPr>
          <a:xfrm>
            <a:off x="695325" y="2093843"/>
            <a:ext cx="4988895" cy="331272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2209DA8-94EE-15BA-B71D-DFDBBF66E5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892"/>
          <a:stretch/>
        </p:blipFill>
        <p:spPr>
          <a:xfrm>
            <a:off x="6507783" y="1973943"/>
            <a:ext cx="5339248" cy="361088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1FDBBB5-60A8-6520-B5AD-11B7598DC053}"/>
              </a:ext>
            </a:extLst>
          </p:cNvPr>
          <p:cNvSpPr txBox="1"/>
          <p:nvPr/>
        </p:nvSpPr>
        <p:spPr>
          <a:xfrm>
            <a:off x="695323" y="5292441"/>
            <a:ext cx="49888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Scatter plot of each observation, plotted based on x and y coordinated of incident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3B484AF-C0B3-3818-1F14-509248B37596}"/>
              </a:ext>
            </a:extLst>
          </p:cNvPr>
          <p:cNvSpPr txBox="1"/>
          <p:nvPr/>
        </p:nvSpPr>
        <p:spPr>
          <a:xfrm>
            <a:off x="6504606" y="5308601"/>
            <a:ext cx="49888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Scatter plot of observations relating to recovery incidents (red), and observations relating to swift-water rescue incidents (blue)</a:t>
            </a:r>
          </a:p>
        </p:txBody>
      </p:sp>
    </p:spTree>
    <p:extLst>
      <p:ext uri="{BB962C8B-B14F-4D97-AF65-F5344CB8AC3E}">
        <p14:creationId xmlns:p14="http://schemas.microsoft.com/office/powerpoint/2010/main" val="26598075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D2E2F6D9-F9F0-47A2-A074-0A6B79B647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65DF4B1-F551-4918-A8AC-57E79CC4F0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40E66B-357D-4937-B92F-BDC71B7BD9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9504" y="871758"/>
            <a:ext cx="3534686" cy="387114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Thank you!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0EEADAF-D8D3-450B-A46D-DE8E54173E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BCA39CE3-CC9E-A1FD-AACB-F27D53E2D3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991" r="15527"/>
          <a:stretch/>
        </p:blipFill>
        <p:spPr>
          <a:xfrm>
            <a:off x="4876800" y="-1"/>
            <a:ext cx="3676649" cy="6858001"/>
          </a:xfrm>
          <a:prstGeom prst="rect">
            <a:avLst/>
          </a:prstGeom>
        </p:spPr>
      </p:pic>
      <p:pic>
        <p:nvPicPr>
          <p:cNvPr id="17" name="Picture Placeholder 16" descr="Weathered piece of wood">
            <a:extLst>
              <a:ext uri="{FF2B5EF4-FFF2-40B4-BE49-F238E27FC236}">
                <a16:creationId xmlns:a16="http://schemas.microsoft.com/office/drawing/2014/main" id="{768A4AA5-1799-4AB4-A6D6-6E2D7791C17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7460" r="30972"/>
          <a:stretch/>
        </p:blipFill>
        <p:spPr>
          <a:xfrm>
            <a:off x="8553450" y="-1"/>
            <a:ext cx="3638549" cy="6858001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ECCF82-DD52-4DF2-A97B-A6A198D3EC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A53D7EE4-1EDB-42FD-B6B7-A82C9F31F0F4}" type="slidenum">
              <a:rPr lang="en-US">
                <a:solidFill>
                  <a:schemeClr val="tx1"/>
                </a:solidFill>
              </a:rPr>
              <a:pPr>
                <a:lnSpc>
                  <a:spcPct val="90000"/>
                </a:lnSpc>
                <a:spcAft>
                  <a:spcPts val="600"/>
                </a:spcAft>
              </a:pPr>
              <a:t>19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D23D24-D58E-36BD-B1D4-04F10C42252C}"/>
              </a:ext>
            </a:extLst>
          </p:cNvPr>
          <p:cNvSpPr txBox="1"/>
          <p:nvPr/>
        </p:nvSpPr>
        <p:spPr>
          <a:xfrm>
            <a:off x="338876" y="5553578"/>
            <a:ext cx="3875314" cy="9853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sz="1800" dirty="0">
                <a:solidFill>
                  <a:schemeClr val="bg1"/>
                </a:solidFill>
              </a:rPr>
              <a:t>Matthew Knodell</a:t>
            </a:r>
          </a:p>
          <a:p>
            <a:pPr>
              <a:lnSpc>
                <a:spcPct val="110000"/>
              </a:lnSpc>
            </a:pPr>
            <a:r>
              <a:rPr lang="en-US" sz="1800" dirty="0">
                <a:solidFill>
                  <a:schemeClr val="bg1"/>
                </a:solidFill>
              </a:rPr>
              <a:t>Lillian Makhoul</a:t>
            </a:r>
          </a:p>
          <a:p>
            <a:pPr>
              <a:lnSpc>
                <a:spcPct val="110000"/>
              </a:lnSpc>
            </a:pPr>
            <a:r>
              <a:rPr lang="en-US" sz="1800" dirty="0">
                <a:solidFill>
                  <a:schemeClr val="bg1"/>
                </a:solidFill>
              </a:rPr>
              <a:t>Nicholas Rogers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82FAFC7-9D54-9A2E-508C-E42CA55700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4587" y="2170951"/>
            <a:ext cx="2363891" cy="2379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2210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B23FC7E0-8B1E-46C1-B5D2-6A4336A2CE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4846" y="860615"/>
            <a:ext cx="5922279" cy="1272986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pic>
        <p:nvPicPr>
          <p:cNvPr id="17" name="Picture Placeholder 16" descr="Logs Stacked ">
            <a:extLst>
              <a:ext uri="{FF2B5EF4-FFF2-40B4-BE49-F238E27FC236}">
                <a16:creationId xmlns:a16="http://schemas.microsoft.com/office/drawing/2014/main" id="{069DD88F-78FC-4DAA-A2E4-DDE824B5301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1"/>
            <a:ext cx="4876799" cy="6858000"/>
          </a:xfrm>
        </p:spPr>
      </p:pic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7A36CB73-B78B-49B6-935C-9C0ABBB49C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66943" y="2133600"/>
            <a:ext cx="6005933" cy="3774464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Motivation and Background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Brief Dive Into Data Info and Cleaning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Model Types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Results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Policy Recommendations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654C7F-5F04-43D8-88C7-13355302C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/>
          <a:lstStyle/>
          <a:p>
            <a:fld id="{E30AF5A0-43BB-4336-8627-9123B9144D80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0289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C7F04A-6CF6-4CF1-BAEE-2B210EFC6B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099" y="904730"/>
            <a:ext cx="4152900" cy="1652590"/>
          </a:xfrm>
        </p:spPr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35FCE68-0761-421A-922F-077DEB02E0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3975" y="401782"/>
            <a:ext cx="6257924" cy="2479963"/>
          </a:xfrm>
        </p:spPr>
        <p:txBody>
          <a:bodyPr>
            <a:normAutofit fontScale="92500" lnSpcReduction="10000"/>
          </a:bodyPr>
          <a:lstStyle/>
          <a:p>
            <a:r>
              <a:rPr lang="en-US" sz="1900" dirty="0"/>
              <a:t>Approx. 3000 search and rescue incidents every year with 8000 hours spent searching.</a:t>
            </a:r>
          </a:p>
          <a:p>
            <a:r>
              <a:rPr lang="en-US" sz="1900" dirty="0"/>
              <a:t>Want to make sure these hours are spent searching the most important areas.</a:t>
            </a:r>
          </a:p>
          <a:p>
            <a:r>
              <a:rPr lang="en-US" sz="1900" dirty="0"/>
              <a:t>Our goal is to optimize the paths that rescue teams take while searching for subject(s).</a:t>
            </a:r>
          </a:p>
          <a:p>
            <a:r>
              <a:rPr lang="en-US" sz="1900" dirty="0"/>
              <a:t>We consider multiple starting locations and vary the number of teams out searching.</a:t>
            </a:r>
          </a:p>
          <a:p>
            <a:endParaRPr lang="en-US" dirty="0"/>
          </a:p>
        </p:txBody>
      </p:sp>
      <p:pic>
        <p:nvPicPr>
          <p:cNvPr id="14" name="Picture Placeholder 13" descr="A person walking along a bridge in a forest ">
            <a:extLst>
              <a:ext uri="{FF2B5EF4-FFF2-40B4-BE49-F238E27FC236}">
                <a16:creationId xmlns:a16="http://schemas.microsoft.com/office/drawing/2014/main" id="{4643E7D7-B55D-4673-951C-3F23015C581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0099" y="3048000"/>
            <a:ext cx="5133990" cy="2737531"/>
          </a:xfrm>
        </p:spPr>
      </p:pic>
      <p:pic>
        <p:nvPicPr>
          <p:cNvPr id="15" name="Picture Placeholder 14" descr="An aerial view of a forest in the snow">
            <a:extLst>
              <a:ext uri="{FF2B5EF4-FFF2-40B4-BE49-F238E27FC236}">
                <a16:creationId xmlns:a16="http://schemas.microsoft.com/office/drawing/2014/main" id="{81A87375-F390-4DEE-8F4B-B60B12B0F91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09621" y="3048000"/>
            <a:ext cx="5182278" cy="273753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BB3454-C461-4318-8C59-919AC8FD3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/>
          <a:lstStyle/>
          <a:p>
            <a:fld id="{A53D7EE4-1EDB-42FD-B6B7-A82C9F31F0F4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7255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DF436F-4535-4BBF-B451-F7AC9E8A5F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4643" y="871758"/>
            <a:ext cx="5217393" cy="4947151"/>
          </a:xfrm>
        </p:spPr>
        <p:txBody>
          <a:bodyPr/>
          <a:lstStyle/>
          <a:p>
            <a:r>
              <a:rPr lang="en-US" dirty="0"/>
              <a:t>Data Information</a:t>
            </a:r>
            <a:br>
              <a:rPr lang="en-US" dirty="0"/>
            </a:br>
            <a:br>
              <a:rPr lang="en-US" sz="1800" dirty="0">
                <a:latin typeface="+mn-lt"/>
              </a:rPr>
            </a:br>
            <a:br>
              <a:rPr lang="en-US" sz="1800" dirty="0">
                <a:latin typeface="+mn-lt"/>
              </a:rPr>
            </a:br>
            <a:br>
              <a:rPr lang="en-US" sz="1200" dirty="0"/>
            </a:br>
            <a:br>
              <a:rPr lang="en-US" sz="1200" dirty="0"/>
            </a:br>
            <a:endParaRPr lang="en-US" sz="1200" dirty="0"/>
          </a:p>
        </p:txBody>
      </p:sp>
      <p:pic>
        <p:nvPicPr>
          <p:cNvPr id="13" name="Picture Placeholder 12" descr="A dog sitting in the sun rays coming through the trees in a forest ">
            <a:extLst>
              <a:ext uri="{FF2B5EF4-FFF2-40B4-BE49-F238E27FC236}">
                <a16:creationId xmlns:a16="http://schemas.microsoft.com/office/drawing/2014/main" id="{3E3A9747-9F7C-48BC-9EB5-A78A3193C6A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15100" y="0"/>
            <a:ext cx="5676900" cy="6858000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46982AF-C0E2-EEED-5855-D862EFDD5175}"/>
              </a:ext>
            </a:extLst>
          </p:cNvPr>
          <p:cNvSpPr txBox="1"/>
          <p:nvPr/>
        </p:nvSpPr>
        <p:spPr>
          <a:xfrm>
            <a:off x="684643" y="2136338"/>
            <a:ext cx="533233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acquired from Mountain Rescue Association</a:t>
            </a:r>
          </a:p>
          <a:p>
            <a:endParaRPr lang="en-US" dirty="0"/>
          </a:p>
          <a:p>
            <a:r>
              <a:rPr lang="en-US" dirty="0"/>
              <a:t>Information we used from the data: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X and Y coordinates of incident (latitude and longitude)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Number of subjects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AD111B-92C1-A996-7C1A-BFC7BB603744}"/>
              </a:ext>
            </a:extLst>
          </p:cNvPr>
          <p:cNvSpPr txBox="1">
            <a:spLocks/>
          </p:cNvSpPr>
          <p:nvPr/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53D7EE4-1EDB-42FD-B6B7-A82C9F31F0F4}" type="slidenum">
              <a:rPr lang="en-US" smtClean="0">
                <a:solidFill>
                  <a:schemeClr val="bg1"/>
                </a:solidFill>
              </a:rPr>
              <a:pPr algn="r"/>
              <a:t>4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43286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BC08FF-189B-BA85-AA42-38EB96CC148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Data Cleaning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732201-C8BE-67F4-5A3C-6746184BB8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4643" y="1974610"/>
            <a:ext cx="4857857" cy="3771434"/>
          </a:xfrm>
        </p:spPr>
        <p:txBody>
          <a:bodyPr/>
          <a:lstStyle/>
          <a:p>
            <a:r>
              <a:rPr lang="en-US" dirty="0"/>
              <a:t>Done using R</a:t>
            </a:r>
          </a:p>
          <a:p>
            <a:r>
              <a:rPr lang="en-US" dirty="0"/>
              <a:t>Sorted incidents by X and Y coordinates, then filtered out any that weren’t in the Rocky Mountain Region.</a:t>
            </a:r>
          </a:p>
          <a:p>
            <a:r>
              <a:rPr lang="en-US" dirty="0"/>
              <a:t>Determined ‘step size’, or size of each region based on length and width of Rocky Mountain region and the number of nodes we wanted.</a:t>
            </a:r>
          </a:p>
          <a:p>
            <a:r>
              <a:rPr lang="en-US" dirty="0"/>
              <a:t>Assigned value to nodes based on the number of subjects found at that location.</a:t>
            </a:r>
          </a:p>
          <a:p>
            <a:endParaRPr lang="en-US" dirty="0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81D05E8E-607D-E7E4-14C7-AE56859CDE63}"/>
              </a:ext>
            </a:extLst>
          </p:cNvPr>
          <p:cNvSpPr txBox="1">
            <a:spLocks/>
          </p:cNvSpPr>
          <p:nvPr/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53D7EE4-1EDB-42FD-B6B7-A82C9F31F0F4}" type="slidenum">
              <a:rPr lang="en-US" smtClean="0"/>
              <a:pPr algn="r"/>
              <a:t>5</a:t>
            </a:fld>
            <a:endParaRPr lang="en-US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8AFF77A5-B181-69A9-B32F-F49B79E52256}"/>
              </a:ext>
            </a:extLst>
          </p:cNvPr>
          <p:cNvSpPr txBox="1">
            <a:spLocks/>
          </p:cNvSpPr>
          <p:nvPr/>
        </p:nvSpPr>
        <p:spPr>
          <a:xfrm>
            <a:off x="6649500" y="1974610"/>
            <a:ext cx="4857857" cy="377143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Pseudocode:</a:t>
            </a:r>
          </a:p>
          <a:p>
            <a:pPr marL="342900" indent="-342900">
              <a:buAutoNum type="arabicPeriod"/>
            </a:pPr>
            <a:r>
              <a:rPr lang="en-US" dirty="0"/>
              <a:t>Import CSV file</a:t>
            </a:r>
          </a:p>
          <a:p>
            <a:pPr marL="342900" indent="-342900">
              <a:buAutoNum type="arabicPeriod"/>
            </a:pPr>
            <a:r>
              <a:rPr lang="en-US" dirty="0"/>
              <a:t>Filter to only include observations with region “Rocky Mountain Region”</a:t>
            </a:r>
          </a:p>
          <a:p>
            <a:pPr marL="342900" indent="-342900">
              <a:buAutoNum type="arabicPeriod"/>
            </a:pPr>
            <a:r>
              <a:rPr lang="en-US" dirty="0"/>
              <a:t>Filter out observations with missing information on x and y coordinates</a:t>
            </a:r>
          </a:p>
          <a:p>
            <a:pPr marL="342900" indent="-342900">
              <a:buAutoNum type="arabicPeriod"/>
            </a:pPr>
            <a:r>
              <a:rPr lang="en-US" dirty="0"/>
              <a:t>Remove outliers</a:t>
            </a:r>
          </a:p>
        </p:txBody>
      </p:sp>
    </p:spTree>
    <p:extLst>
      <p:ext uri="{BB962C8B-B14F-4D97-AF65-F5344CB8AC3E}">
        <p14:creationId xmlns:p14="http://schemas.microsoft.com/office/powerpoint/2010/main" val="4682000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BC08FF-189B-BA85-AA42-38EB96CC14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3315" y="625474"/>
            <a:ext cx="2296250" cy="162499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kern="1200" cap="all" spc="30" baseline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Constructing Our Data File</a:t>
            </a:r>
            <a:br>
              <a:rPr lang="en-US" sz="2400" kern="1200" cap="all" spc="30" baseline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sz="2400" kern="1200" cap="all" spc="30" baseline="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35BA00F-E9C4-4087-9557-26285F82E0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3228265" y="723900"/>
            <a:ext cx="0" cy="116649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AC732201-C8BE-67F4-5A3C-6746184BB8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44478" y="625474"/>
            <a:ext cx="7554208" cy="1520759"/>
          </a:xfrm>
        </p:spPr>
        <p:txBody>
          <a:bodyPr vert="horz" lIns="91440" tIns="45720" rIns="91440" bIns="45720" rtlCol="0">
            <a:normAutofit fontScale="92500"/>
          </a:bodyPr>
          <a:lstStyle/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700" dirty="0"/>
              <a:t>Value was just a list of nodes and the corresponding number of subjects found</a:t>
            </a: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700" dirty="0"/>
              <a:t>Paths created using Python code (seen below)</a:t>
            </a: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700" dirty="0"/>
              <a:t>Necessary to print paths for each direction; arcs/paths are not bi-directional in AMPL</a:t>
            </a:r>
          </a:p>
          <a:p>
            <a:pPr indent="-22860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sz="1700" dirty="0"/>
          </a:p>
        </p:txBody>
      </p:sp>
      <p:pic>
        <p:nvPicPr>
          <p:cNvPr id="6" name="Picture Placeholder 5" descr="A computer screen shot of a program code&#10;&#10;Description automatically generated">
            <a:extLst>
              <a:ext uri="{FF2B5EF4-FFF2-40B4-BE49-F238E27FC236}">
                <a16:creationId xmlns:a16="http://schemas.microsoft.com/office/drawing/2014/main" id="{4B09EFED-A1D0-FA05-EE7C-8E98E481ED7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t="122" b="-794"/>
          <a:stretch/>
        </p:blipFill>
        <p:spPr>
          <a:xfrm>
            <a:off x="1481995" y="2146233"/>
            <a:ext cx="9228010" cy="476118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C40677-A330-5012-5F49-0A6FC11064A9}"/>
              </a:ext>
            </a:extLst>
          </p:cNvPr>
          <p:cNvSpPr txBox="1">
            <a:spLocks/>
          </p:cNvSpPr>
          <p:nvPr/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53D7EE4-1EDB-42FD-B6B7-A82C9F31F0F4}" type="slidenum">
              <a:rPr lang="en-US" smtClean="0"/>
              <a:pPr algn="r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3188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341BFA31-6544-45C2-9DA0-9E1C5E0B19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A2AD09-3B58-8A1A-1698-4E9CF0AC5F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7700" y="871759"/>
            <a:ext cx="10925176" cy="112887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/>
              <a:t>Data File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C36F877-5419-44C1-A2CD-376BDDDC3E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computer screen shot of a number&#10;&#10;Description automatically generated">
            <a:extLst>
              <a:ext uri="{FF2B5EF4-FFF2-40B4-BE49-F238E27FC236}">
                <a16:creationId xmlns:a16="http://schemas.microsoft.com/office/drawing/2014/main" id="{B4C4ACF7-F5C5-841B-03E2-F6568CD68E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7776" y="2724838"/>
            <a:ext cx="5085200" cy="2949416"/>
          </a:xfrm>
          <a:prstGeom prst="rect">
            <a:avLst/>
          </a:prstGeom>
        </p:spPr>
      </p:pic>
      <p:pic>
        <p:nvPicPr>
          <p:cNvPr id="6" name="Picture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81E464C5-3A69-D6F6-C8E6-C8A34C7C776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t="-1604" r="2" b="-3120"/>
          <a:stretch/>
        </p:blipFill>
        <p:spPr>
          <a:xfrm>
            <a:off x="647699" y="2724838"/>
            <a:ext cx="5681297" cy="2588139"/>
          </a:xfrm>
          <a:prstGeom prst="rect">
            <a:avLst/>
          </a:prstGeom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4B21692-652C-4371-95C5-05248EF342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7890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A46F2D9D-213A-1D04-E079-ADBE13AA00BF}"/>
              </a:ext>
            </a:extLst>
          </p:cNvPr>
          <p:cNvSpPr txBox="1">
            <a:spLocks/>
          </p:cNvSpPr>
          <p:nvPr/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A53D7EE4-1EDB-42FD-B6B7-A82C9F31F0F4}" type="slidenum">
              <a:rPr lang="en-US" smtClean="0"/>
              <a:pPr algn="r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5187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29FD9F-CC31-6565-A3A6-BB844BD56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Model types: Assignment and shortest path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FEEE5A-E98D-9B48-D769-2A78F87E560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95325" y="2806700"/>
            <a:ext cx="10798175" cy="405130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Assignment models are good for situations when we don’t have a strict time limit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Shortest path models allow us to add in some element of “urgency” or a restriction on how much time the rescue teams have available.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BAE41E-D21C-8DB4-1786-40E9CE8427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/>
          <a:lstStyle/>
          <a:p>
            <a:fld id="{A53D7EE4-1EDB-42FD-B6B7-A82C9F31F0F4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0312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47789-468C-CAAF-D40B-536176C8CC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Why not tsp? isn’t this the perfect time for it?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487EDC-8C1B-3A5C-4352-4C22214F790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95325" y="2386654"/>
            <a:ext cx="10798176" cy="331089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Nope.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We want to be able to start and stop at points that aren’t necessarily the same.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Subtours are a convenient way to determine how many teams we need to send out.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Also, subtour elimination constraints are hard.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77FE7537-5C77-B520-56B4-F3A88009F4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/>
          <a:lstStyle/>
          <a:p>
            <a:fld id="{A53D7EE4-1EDB-42FD-B6B7-A82C9F31F0F4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548889"/>
      </p:ext>
    </p:extLst>
  </p:cSld>
  <p:clrMapOvr>
    <a:masterClrMapping/>
  </p:clrMapOvr>
</p:sld>
</file>

<file path=ppt/theme/theme1.xml><?xml version="1.0" encoding="utf-8"?>
<a:theme xmlns:a="http://schemas.openxmlformats.org/drawingml/2006/main" name="ChronicleVTI">
  <a:themeElements>
    <a:clrScheme name="Chronicle">
      <a:dk1>
        <a:srgbClr val="000000"/>
      </a:dk1>
      <a:lt1>
        <a:srgbClr val="FFFFFF"/>
      </a:lt1>
      <a:dk2>
        <a:srgbClr val="1C1C32"/>
      </a:dk2>
      <a:lt2>
        <a:srgbClr val="F8F4F1"/>
      </a:lt2>
      <a:accent1>
        <a:srgbClr val="734B67"/>
      </a:accent1>
      <a:accent2>
        <a:srgbClr val="959EBB"/>
      </a:accent2>
      <a:accent3>
        <a:srgbClr val="596781"/>
      </a:accent3>
      <a:accent4>
        <a:srgbClr val="7F6E8C"/>
      </a:accent4>
      <a:accent5>
        <a:srgbClr val="DB9A8F"/>
      </a:accent5>
      <a:accent6>
        <a:srgbClr val="C29AB1"/>
      </a:accent6>
      <a:hlink>
        <a:srgbClr val="778BA2"/>
      </a:hlink>
      <a:folHlink>
        <a:srgbClr val="A27C99"/>
      </a:folHlink>
    </a:clrScheme>
    <a:fontScheme name="Custom 9">
      <a:majorFont>
        <a:latin typeface="Univers Condensed"/>
        <a:ea typeface=""/>
        <a:cs typeface=""/>
      </a:majorFont>
      <a:minorFont>
        <a:latin typeface="Calisto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hronicleVTI" id="{508E4D90-5116-4BF0-876B-3F422DD1F65F}" vid="{AA21DC3D-92A8-43A4-8358-ED428371CD5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4EC785CC-7DC7-486B-AC4F-90AD768E96A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59187C1-630C-405A-830B-EED062A4969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E0F876D-ECAD-49DD-95DE-E4DA3D4E9CA1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{5A70A072-A52A-4943-A52C-E3F65DA9AAAF}tf67498733_win32</Template>
  <TotalTime>481</TotalTime>
  <Words>721</Words>
  <Application>Microsoft Office PowerPoint</Application>
  <PresentationFormat>Widescreen</PresentationFormat>
  <Paragraphs>109</Paragraphs>
  <Slides>19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Calibri</vt:lpstr>
      <vt:lpstr>Calisto MT</vt:lpstr>
      <vt:lpstr>Univers Condensed</vt:lpstr>
      <vt:lpstr>Wingdings</vt:lpstr>
      <vt:lpstr>ChronicleVTI</vt:lpstr>
      <vt:lpstr>Optimizing Search and Rescue paths in the rocky mountain region</vt:lpstr>
      <vt:lpstr>Agenda</vt:lpstr>
      <vt:lpstr>Motivation</vt:lpstr>
      <vt:lpstr>Data Information     </vt:lpstr>
      <vt:lpstr>Data Cleaning</vt:lpstr>
      <vt:lpstr>Constructing Our Data File </vt:lpstr>
      <vt:lpstr>Data File</vt:lpstr>
      <vt:lpstr>Model types: Assignment and shortest path</vt:lpstr>
      <vt:lpstr>Why not tsp? isn’t this the perfect time for it?</vt:lpstr>
      <vt:lpstr>Shortest Path Model</vt:lpstr>
      <vt:lpstr>Shortest path output</vt:lpstr>
      <vt:lpstr>What if we give it an infeasible situation?</vt:lpstr>
      <vt:lpstr>Assignment Model</vt:lpstr>
      <vt:lpstr>Assignment problem outputs</vt:lpstr>
      <vt:lpstr>Uses and limitations</vt:lpstr>
      <vt:lpstr>extensions</vt:lpstr>
      <vt:lpstr>Expanding our model to a 75x75 grid of subregions</vt:lpstr>
      <vt:lpstr>Splitting up our data by type of incident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Optimizing Search and Rescue paths in the rocky mountain region</dc:title>
  <dc:creator>Makhoul, Lillian</dc:creator>
  <cp:lastModifiedBy>Knodell, Matthew</cp:lastModifiedBy>
  <cp:revision>65</cp:revision>
  <dcterms:created xsi:type="dcterms:W3CDTF">2023-11-27T21:19:29Z</dcterms:created>
  <dcterms:modified xsi:type="dcterms:W3CDTF">2023-12-04T23:46:24Z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